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17" r:id="rId2"/>
    <p:sldId id="307" r:id="rId3"/>
    <p:sldId id="403" r:id="rId4"/>
    <p:sldId id="402" r:id="rId5"/>
    <p:sldId id="401" r:id="rId6"/>
    <p:sldId id="397" r:id="rId7"/>
    <p:sldId id="398" r:id="rId8"/>
    <p:sldId id="309" r:id="rId9"/>
    <p:sldId id="345" r:id="rId10"/>
    <p:sldId id="348" r:id="rId11"/>
    <p:sldId id="349" r:id="rId12"/>
    <p:sldId id="350" r:id="rId13"/>
    <p:sldId id="404" r:id="rId14"/>
    <p:sldId id="399" r:id="rId15"/>
    <p:sldId id="314" r:id="rId16"/>
    <p:sldId id="364" r:id="rId17"/>
    <p:sldId id="344" r:id="rId18"/>
    <p:sldId id="405" r:id="rId19"/>
    <p:sldId id="390" r:id="rId20"/>
    <p:sldId id="391" r:id="rId21"/>
    <p:sldId id="393" r:id="rId22"/>
    <p:sldId id="395" r:id="rId23"/>
    <p:sldId id="408" r:id="rId24"/>
    <p:sldId id="407" r:id="rId25"/>
    <p:sldId id="316" r:id="rId26"/>
    <p:sldId id="357" r:id="rId27"/>
    <p:sldId id="377" r:id="rId28"/>
    <p:sldId id="378" r:id="rId29"/>
    <p:sldId id="385" r:id="rId30"/>
    <p:sldId id="388" r:id="rId31"/>
    <p:sldId id="386" r:id="rId32"/>
    <p:sldId id="324" r:id="rId33"/>
    <p:sldId id="394" r:id="rId34"/>
    <p:sldId id="381" r:id="rId35"/>
    <p:sldId id="376" r:id="rId36"/>
    <p:sldId id="326" r:id="rId37"/>
    <p:sldId id="374" r:id="rId38"/>
    <p:sldId id="327" r:id="rId39"/>
    <p:sldId id="328" r:id="rId40"/>
    <p:sldId id="336" r:id="rId41"/>
    <p:sldId id="389" r:id="rId42"/>
    <p:sldId id="329" r:id="rId43"/>
    <p:sldId id="331" r:id="rId44"/>
    <p:sldId id="373" r:id="rId45"/>
    <p:sldId id="338" r:id="rId46"/>
    <p:sldId id="400" r:id="rId47"/>
    <p:sldId id="371" r:id="rId48"/>
    <p:sldId id="369" r:id="rId49"/>
    <p:sldId id="416"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1F34A-A0ED-4F40-B824-C9CEDAFAAB43}" type="datetimeFigureOut">
              <a:rPr lang="ru-RU" smtClean="0"/>
              <a:t>31.03.2020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11F4E6-7D8F-4ABE-92FC-00F90C62E4E1}" type="slidenum">
              <a:rPr lang="ru-RU" smtClean="0"/>
              <a:t>‹#›</a:t>
            </a:fld>
            <a:endParaRPr lang="ru-RU"/>
          </a:p>
        </p:txBody>
      </p:sp>
    </p:spTree>
    <p:extLst>
      <p:ext uri="{BB962C8B-B14F-4D97-AF65-F5344CB8AC3E}">
        <p14:creationId xmlns:p14="http://schemas.microsoft.com/office/powerpoint/2010/main" val="199584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3E7CE-A35D-4036-9D06-2D82EAFAA596}" type="slidenum">
              <a:rPr lang="en-US"/>
              <a:pPr/>
              <a:t>14</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B4A44-6566-40F3-92EF-7209D1C60489}" type="slidenum">
              <a:rPr lang="en-US"/>
              <a:pPr/>
              <a:t>46</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幻灯片">
    <p:bg>
      <p:bgPr>
        <a:solidFill>
          <a:srgbClr val="F4F4F4"/>
        </a:solidFill>
        <a:effectLst/>
      </p:bgPr>
    </p:bg>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xfrm>
            <a:off x="6312016" y="5503577"/>
            <a:ext cx="241190" cy="246449"/>
          </a:xfrm>
          <a:prstGeom prst="rect">
            <a:avLst/>
          </a:prstGeom>
        </p:spPr>
        <p:txBody>
          <a:bodyPr lIns="34324" tIns="34324" rIns="34324" bIns="34324"/>
          <a:lstStyle>
            <a:lvl1pPr defTabSz="914400">
              <a:defRPr>
                <a:solidFill>
                  <a:srgbClr val="888888"/>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992803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C65F2E8-9F45-454D-850C-E95D8994DBDC}" type="datetimeFigureOut">
              <a:rPr lang="ru-RU" smtClean="0"/>
              <a:pPr/>
              <a:t>31.03.2020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E40DCE0-A921-475C-9971-DBA3D253963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5F2E8-9F45-454D-850C-E95D8994DBDC}" type="datetimeFigureOut">
              <a:rPr lang="ru-RU" smtClean="0"/>
              <a:pPr/>
              <a:t>31.03.2020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0DCE0-A921-475C-9971-DBA3D253963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Microsoft_PowerPoint_Slide1.sl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p:cNvGrpSpPr/>
          <p:nvPr/>
        </p:nvGrpSpPr>
        <p:grpSpPr>
          <a:xfrm>
            <a:off x="-289259" y="10927"/>
            <a:ext cx="2343613" cy="6836138"/>
            <a:chOff x="0" y="0"/>
            <a:chExt cx="2343611" cy="6836137"/>
          </a:xfrm>
        </p:grpSpPr>
        <p:sp>
          <p:nvSpPr>
            <p:cNvPr id="43" name="Rectangle"/>
            <p:cNvSpPr/>
            <p:nvPr/>
          </p:nvSpPr>
          <p:spPr>
            <a:xfrm>
              <a:off x="0" y="-1"/>
              <a:ext cx="2343607" cy="6836138"/>
            </a:xfrm>
            <a:prstGeom prst="rect">
              <a:avLst/>
            </a:prstGeom>
            <a:solidFill>
              <a:srgbClr val="1F497D"/>
            </a:solidFill>
            <a:ln w="12700" cap="flat">
              <a:noFill/>
              <a:miter lim="400000"/>
            </a:ln>
            <a:effectLst/>
          </p:spPr>
          <p:txBody>
            <a:bodyPr wrap="square" lIns="45718" tIns="45718" rIns="45718" bIns="45718" numCol="1" anchor="ctr">
              <a:noAutofit/>
            </a:bodyPr>
            <a:lstStyle/>
            <a:p>
              <a:pPr algn="ctr">
                <a:defRPr sz="1800" b="1">
                  <a:solidFill>
                    <a:srgbClr val="FFFFFF"/>
                  </a:solidFill>
                  <a:latin typeface="Georgia"/>
                  <a:ea typeface="Georgia"/>
                  <a:cs typeface="Georgia"/>
                  <a:sym typeface="Georgia"/>
                </a:defRPr>
              </a:pPr>
              <a:endParaRPr/>
            </a:p>
          </p:txBody>
        </p:sp>
        <p:sp>
          <p:nvSpPr>
            <p:cNvPr id="44" name="Al-Farabi Kazakh National University…"/>
            <p:cNvSpPr txBox="1"/>
            <p:nvPr/>
          </p:nvSpPr>
          <p:spPr>
            <a:xfrm>
              <a:off x="-1" y="2716996"/>
              <a:ext cx="2343613" cy="14021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324" tIns="34324" rIns="34324" bIns="34324" numCol="1" anchor="ctr">
              <a:spAutoFit/>
            </a:bodyPr>
            <a:lstStyle/>
            <a:p>
              <a:pPr algn="ctr">
                <a:defRPr sz="1800" b="1">
                  <a:solidFill>
                    <a:srgbClr val="FFFFFF"/>
                  </a:solidFill>
                  <a:latin typeface="Georgia"/>
                  <a:ea typeface="Georgia"/>
                  <a:cs typeface="Georgia"/>
                  <a:sym typeface="Georgia"/>
                </a:defRPr>
              </a:pPr>
              <a:r>
                <a:t>Al-Farabi Kazakh National University</a:t>
              </a:r>
            </a:p>
            <a:p>
              <a:pPr algn="ctr">
                <a:defRPr sz="1800" b="1">
                  <a:solidFill>
                    <a:srgbClr val="FFFFFF"/>
                  </a:solidFill>
                  <a:latin typeface="Georgia"/>
                  <a:ea typeface="Georgia"/>
                  <a:cs typeface="Georgia"/>
                  <a:sym typeface="Georgia"/>
                </a:defRPr>
              </a:pPr>
              <a:r>
                <a:t>Higher School of Medicine</a:t>
              </a:r>
            </a:p>
          </p:txBody>
        </p:sp>
      </p:grpSp>
      <p:sp>
        <p:nvSpPr>
          <p:cNvPr id="46" name="Line"/>
          <p:cNvSpPr/>
          <p:nvPr/>
        </p:nvSpPr>
        <p:spPr>
          <a:xfrm>
            <a:off x="-5" y="2456435"/>
            <a:ext cx="9153547" cy="1"/>
          </a:xfrm>
          <a:prstGeom prst="line">
            <a:avLst/>
          </a:prstGeom>
          <a:ln w="3175">
            <a:solidFill>
              <a:srgbClr val="B7B7B7">
                <a:alpha val="50000"/>
              </a:srgbClr>
            </a:solidFill>
          </a:ln>
        </p:spPr>
        <p:txBody>
          <a:bodyPr lIns="45718" tIns="45718" rIns="45718" bIns="45718"/>
          <a:lstStyle/>
          <a:p>
            <a:endParaRPr/>
          </a:p>
        </p:txBody>
      </p:sp>
      <p:sp>
        <p:nvSpPr>
          <p:cNvPr id="47" name="The Muscular System"/>
          <p:cNvSpPr txBox="1"/>
          <p:nvPr/>
        </p:nvSpPr>
        <p:spPr>
          <a:xfrm>
            <a:off x="3600267" y="729089"/>
            <a:ext cx="4074722" cy="1354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4400">
                <a:solidFill>
                  <a:srgbClr val="002060"/>
                </a:solidFill>
                <a:latin typeface="Georgia"/>
                <a:ea typeface="Georgia"/>
                <a:cs typeface="Georgia"/>
                <a:sym typeface="Georgia"/>
              </a:defRPr>
            </a:lvl1pPr>
          </a:lstStyle>
          <a:p>
            <a:r>
              <a:rPr lang="en-US" dirty="0"/>
              <a:t>The NERVOUS SYSTEM</a:t>
            </a:r>
            <a:endParaRPr lang="en-US" dirty="0"/>
          </a:p>
        </p:txBody>
      </p:sp>
      <p:pic>
        <p:nvPicPr>
          <p:cNvPr id="48" name="image1.png" descr="image1.png"/>
          <p:cNvPicPr>
            <a:picLocks noChangeAspect="1"/>
          </p:cNvPicPr>
          <p:nvPr/>
        </p:nvPicPr>
        <p:blipFill>
          <a:blip r:embed="rId2">
            <a:extLst/>
          </a:blip>
          <a:stretch>
            <a:fillRect/>
          </a:stretch>
        </p:blipFill>
        <p:spPr>
          <a:xfrm>
            <a:off x="383102" y="1215423"/>
            <a:ext cx="1227553" cy="1069889"/>
          </a:xfrm>
          <a:prstGeom prst="rect">
            <a:avLst/>
          </a:prstGeom>
          <a:ln w="12700">
            <a:miter lim="400000"/>
          </a:ln>
        </p:spPr>
      </p:pic>
    </p:spTree>
    <p:extLst>
      <p:ext uri="{BB962C8B-B14F-4D97-AF65-F5344CB8AC3E}">
        <p14:creationId xmlns:p14="http://schemas.microsoft.com/office/powerpoint/2010/main" val="8833726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47"/>
                                        </p:tgtEl>
                                        <p:attrNameLst>
                                          <p:attrName>style.visibility</p:attrName>
                                        </p:attrNameLst>
                                      </p:cBhvr>
                                      <p:to>
                                        <p:strVal val="visible"/>
                                      </p:to>
                                    </p:set>
                                    <p:animEffect transition="in" filter="dissolve">
                                      <p:cBhvr>
                                        <p:cTn id="11"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advAuto="0"/>
      <p:bldP spid="47"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noAutofit/>
          </a:bodyPr>
          <a:lstStyle/>
          <a:p>
            <a:r>
              <a:rPr lang="en-US" sz="9600" b="1" dirty="0" smtClean="0">
                <a:solidFill>
                  <a:srgbClr val="FF0000"/>
                </a:solidFill>
                <a:latin typeface="Times New Roman" pitchFamily="18" charset="0"/>
                <a:cs typeface="Times New Roman" pitchFamily="18" charset="0"/>
              </a:rPr>
              <a:t>The neuroglia</a:t>
            </a:r>
            <a:endParaRPr lang="ru-RU" sz="9600" b="1" dirty="0">
              <a:solidFill>
                <a:srgbClr val="FF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8964488"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427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80728"/>
          </a:xfrm>
        </p:spPr>
        <p:txBody>
          <a:bodyPr>
            <a:noAutofit/>
          </a:bodyPr>
          <a:lstStyle/>
          <a:p>
            <a:r>
              <a:rPr lang="en-US" sz="7200" b="1" dirty="0" smtClean="0">
                <a:solidFill>
                  <a:srgbClr val="FF0000"/>
                </a:solidFill>
                <a:latin typeface="Times New Roman" pitchFamily="18" charset="0"/>
                <a:cs typeface="Times New Roman" pitchFamily="18" charset="0"/>
              </a:rPr>
              <a:t>The nerve fibers</a:t>
            </a:r>
            <a:endParaRPr lang="ru-RU" sz="7200" b="1" dirty="0">
              <a:solidFill>
                <a:srgbClr val="FF0000"/>
              </a:solidFill>
              <a:latin typeface="Times New Roman" pitchFamily="18" charset="0"/>
              <a:cs typeface="Times New Roman" pitchFamily="18" charset="0"/>
            </a:endParaRPr>
          </a:p>
        </p:txBody>
      </p:sp>
      <p:pic>
        <p:nvPicPr>
          <p:cNvPr id="3" name="Рисунок 2"/>
          <p:cNvPicPr/>
          <p:nvPr/>
        </p:nvPicPr>
        <p:blipFill>
          <a:blip r:embed="rId2"/>
          <a:stretch>
            <a:fillRect/>
          </a:stretch>
        </p:blipFill>
        <p:spPr>
          <a:xfrm>
            <a:off x="0" y="1124744"/>
            <a:ext cx="9144000" cy="5733256"/>
          </a:xfrm>
          <a:prstGeom prst="rect">
            <a:avLst/>
          </a:prstGeom>
        </p:spPr>
      </p:pic>
    </p:spTree>
    <p:extLst>
      <p:ext uri="{BB962C8B-B14F-4D97-AF65-F5344CB8AC3E}">
        <p14:creationId xmlns:p14="http://schemas.microsoft.com/office/powerpoint/2010/main" val="2984243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noAutofit/>
          </a:bodyPr>
          <a:lstStyle/>
          <a:p>
            <a:r>
              <a:rPr lang="en-US" sz="7200" b="1" dirty="0">
                <a:solidFill>
                  <a:srgbClr val="FF0000"/>
                </a:solidFill>
                <a:latin typeface="Times New Roman" pitchFamily="18" charset="0"/>
                <a:cs typeface="Times New Roman" pitchFamily="18" charset="0"/>
              </a:rPr>
              <a:t>The nerve fibers</a:t>
            </a:r>
            <a:endParaRPr lang="ru-RU" sz="7200" b="1" dirty="0">
              <a:solidFill>
                <a:srgbClr val="FF0000"/>
              </a:solidFill>
              <a:latin typeface="Times New Roman" pitchFamily="18" charset="0"/>
              <a:cs typeface="Times New Roman" pitchFamily="18" charset="0"/>
            </a:endParaRPr>
          </a:p>
        </p:txBody>
      </p:sp>
      <p:pic>
        <p:nvPicPr>
          <p:cNvPr id="3" name="Picture 2"/>
          <p:cNvPicPr/>
          <p:nvPr/>
        </p:nvPicPr>
        <p:blipFill>
          <a:blip r:embed="rId2"/>
          <a:srcRect/>
          <a:stretch>
            <a:fillRect/>
          </a:stretch>
        </p:blipFill>
        <p:spPr bwMode="auto">
          <a:xfrm>
            <a:off x="0" y="1268760"/>
            <a:ext cx="9144001" cy="5589240"/>
          </a:xfrm>
          <a:prstGeom prst="rect">
            <a:avLst/>
          </a:prstGeom>
          <a:noFill/>
          <a:ln w="9525">
            <a:noFill/>
            <a:miter lim="800000"/>
            <a:headEnd/>
            <a:tailEnd/>
          </a:ln>
          <a:effectLst/>
        </p:spPr>
      </p:pic>
    </p:spTree>
    <p:extLst>
      <p:ext uri="{BB962C8B-B14F-4D97-AF65-F5344CB8AC3E}">
        <p14:creationId xmlns:p14="http://schemas.microsoft.com/office/powerpoint/2010/main" val="1218771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1143000"/>
          </a:xfrm>
        </p:spPr>
        <p:txBody>
          <a:bodyPr>
            <a:normAutofit/>
          </a:bodyPr>
          <a:lstStyle/>
          <a:p>
            <a:pPr algn="just"/>
            <a:r>
              <a:rPr lang="en-US" sz="3200" b="1" dirty="0" smtClean="0">
                <a:solidFill>
                  <a:srgbClr val="FF0000"/>
                </a:solidFill>
                <a:latin typeface="Times New Roman" pitchFamily="18" charset="0"/>
                <a:cs typeface="Times New Roman" pitchFamily="18" charset="0"/>
              </a:rPr>
              <a:t>Nerve </a:t>
            </a:r>
            <a:r>
              <a:rPr lang="en-US" sz="3200" b="1" dirty="0" smtClean="0">
                <a:solidFill>
                  <a:srgbClr val="0000FF"/>
                </a:solidFill>
                <a:latin typeface="Times New Roman" pitchFamily="18" charset="0"/>
                <a:cs typeface="Times New Roman" pitchFamily="18" charset="0"/>
              </a:rPr>
              <a:t>is a bundle of nerve fibers, </a:t>
            </a:r>
            <a:r>
              <a:rPr lang="en-US" sz="3200" b="1" dirty="0" err="1">
                <a:solidFill>
                  <a:srgbClr val="0000FF"/>
                </a:solidFill>
                <a:latin typeface="Times New Roman" pitchFamily="18" charset="0"/>
                <a:cs typeface="Times New Roman" pitchFamily="18" charset="0"/>
              </a:rPr>
              <a:t>m</a:t>
            </a:r>
            <a:r>
              <a:rPr lang="en-US" sz="3200" b="1" dirty="0" err="1" smtClean="0">
                <a:solidFill>
                  <a:srgbClr val="0000FF"/>
                </a:solidFill>
                <a:latin typeface="Times New Roman" pitchFamily="18" charset="0"/>
                <a:cs typeface="Times New Roman" pitchFamily="18" charset="0"/>
              </a:rPr>
              <a:t>yelinated</a:t>
            </a:r>
            <a:r>
              <a:rPr lang="en-US" sz="3200" b="1" dirty="0" smtClean="0">
                <a:solidFill>
                  <a:srgbClr val="0000FF"/>
                </a:solidFill>
                <a:latin typeface="Times New Roman" pitchFamily="18" charset="0"/>
                <a:cs typeface="Times New Roman" pitchFamily="18" charset="0"/>
              </a:rPr>
              <a:t> or </a:t>
            </a:r>
            <a:r>
              <a:rPr lang="en-US" sz="3200" b="1" dirty="0" err="1" smtClean="0">
                <a:solidFill>
                  <a:srgbClr val="0000FF"/>
                </a:solidFill>
                <a:latin typeface="Times New Roman" pitchFamily="18" charset="0"/>
                <a:cs typeface="Times New Roman" pitchFamily="18" charset="0"/>
              </a:rPr>
              <a:t>unmyelinated</a:t>
            </a:r>
            <a:r>
              <a:rPr lang="en-US" sz="3200" b="1" dirty="0" smtClean="0">
                <a:solidFill>
                  <a:srgbClr val="0000FF"/>
                </a:solidFill>
                <a:latin typeface="Times New Roman" pitchFamily="18" charset="0"/>
                <a:cs typeface="Times New Roman" pitchFamily="18" charset="0"/>
              </a:rPr>
              <a:t>, held together by connective tissue</a:t>
            </a:r>
            <a:endParaRPr lang="ru-RU" sz="3200" b="1" dirty="0">
              <a:solidFill>
                <a:srgbClr val="0000FF"/>
              </a:solidFill>
              <a:latin typeface="Times New Roman" pitchFamily="18" charset="0"/>
              <a:cs typeface="Times New Roman" pitchFamily="18" charset="0"/>
            </a:endParaRP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484784"/>
            <a:ext cx="8424863" cy="515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21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a:xfrm>
            <a:off x="228600" y="152400"/>
            <a:ext cx="3810000" cy="685800"/>
          </a:xfrm>
        </p:spPr>
        <p:txBody>
          <a:bodyPr/>
          <a:lstStyle/>
          <a:p>
            <a:pPr>
              <a:buFontTx/>
              <a:buNone/>
            </a:pPr>
            <a:r>
              <a:rPr lang="en-US"/>
              <a:t>Peripheral Nerves</a:t>
            </a:r>
          </a:p>
        </p:txBody>
      </p:sp>
      <p:sp>
        <p:nvSpPr>
          <p:cNvPr id="26627" name="Rectangle 3"/>
          <p:cNvSpPr>
            <a:spLocks noGrp="1" noChangeArrowheads="1"/>
          </p:cNvSpPr>
          <p:nvPr>
            <p:ph type="body" sz="half" idx="2"/>
          </p:nvPr>
        </p:nvSpPr>
        <p:spPr>
          <a:xfrm>
            <a:off x="4716016" y="188640"/>
            <a:ext cx="4248472" cy="6552728"/>
          </a:xfrm>
        </p:spPr>
        <p:txBody>
          <a:bodyPr>
            <a:noAutofit/>
          </a:bodyPr>
          <a:lstStyle/>
          <a:p>
            <a:pPr marL="0" indent="0">
              <a:spcBef>
                <a:spcPts val="600"/>
              </a:spcBef>
              <a:buFontTx/>
              <a:buNone/>
            </a:pPr>
            <a:r>
              <a:rPr lang="en-US" sz="1600" b="1" dirty="0">
                <a:latin typeface="Times New Roman" pitchFamily="18" charset="0"/>
                <a:cs typeface="Times New Roman" pitchFamily="18" charset="0"/>
              </a:rPr>
              <a:t>Peripheral nerves</a:t>
            </a:r>
            <a:r>
              <a:rPr lang="en-US" sz="1600" dirty="0">
                <a:latin typeface="Times New Roman" pitchFamily="18" charset="0"/>
                <a:cs typeface="Times New Roman" pitchFamily="18" charset="0"/>
              </a:rPr>
              <a:t> are bundles of nerve fibers (axons) surrounded by several investments of connective tissue sheaths. These bundles (</a:t>
            </a:r>
            <a:r>
              <a:rPr lang="en-US" sz="1600" b="1" dirty="0">
                <a:latin typeface="Times New Roman" pitchFamily="18" charset="0"/>
                <a:cs typeface="Times New Roman" pitchFamily="18" charset="0"/>
              </a:rPr>
              <a:t>fascicles</a:t>
            </a:r>
            <a:r>
              <a:rPr lang="en-US" sz="1600" dirty="0">
                <a:latin typeface="Times New Roman" pitchFamily="18" charset="0"/>
                <a:cs typeface="Times New Roman" pitchFamily="18" charset="0"/>
              </a:rPr>
              <a:t>) may be observed with the unaided eye; those that are </a:t>
            </a:r>
            <a:r>
              <a:rPr lang="en-US" sz="1600" dirty="0" err="1">
                <a:latin typeface="Times New Roman" pitchFamily="18" charset="0"/>
                <a:cs typeface="Times New Roman" pitchFamily="18" charset="0"/>
              </a:rPr>
              <a:t>myelinated</a:t>
            </a:r>
            <a:r>
              <a:rPr lang="en-US" sz="1600" dirty="0">
                <a:latin typeface="Times New Roman" pitchFamily="18" charset="0"/>
                <a:cs typeface="Times New Roman" pitchFamily="18" charset="0"/>
              </a:rPr>
              <a:t> appear white because of the presence of myelin. Usually, each bundle of nerve fibers, regardless of size, has both sensory and motor components.</a:t>
            </a:r>
          </a:p>
          <a:p>
            <a:pPr marL="0" indent="0">
              <a:spcBef>
                <a:spcPts val="600"/>
              </a:spcBef>
              <a:buFontTx/>
              <a:buNone/>
            </a:pPr>
            <a:r>
              <a:rPr lang="en-US" sz="1600" dirty="0">
                <a:latin typeface="Times New Roman" pitchFamily="18" charset="0"/>
                <a:cs typeface="Times New Roman" pitchFamily="18" charset="0"/>
              </a:rPr>
              <a:t>Connective tissue investments of peripheral nerves include the epineurium, </a:t>
            </a:r>
            <a:r>
              <a:rPr lang="en-US" sz="1600" dirty="0" err="1">
                <a:latin typeface="Times New Roman" pitchFamily="18" charset="0"/>
                <a:cs typeface="Times New Roman" pitchFamily="18" charset="0"/>
              </a:rPr>
              <a:t>perineurium</a:t>
            </a:r>
            <a:r>
              <a:rPr lang="en-US" sz="1600" dirty="0">
                <a:latin typeface="Times New Roman" pitchFamily="18" charset="0"/>
                <a:cs typeface="Times New Roman" pitchFamily="18" charset="0"/>
              </a:rPr>
              <a:t>, and </a:t>
            </a:r>
            <a:r>
              <a:rPr lang="en-US" sz="1600" dirty="0" err="1">
                <a:latin typeface="Times New Roman" pitchFamily="18" charset="0"/>
                <a:cs typeface="Times New Roman" pitchFamily="18" charset="0"/>
              </a:rPr>
              <a:t>endoneurium</a:t>
            </a:r>
            <a:r>
              <a:rPr lang="en-US" sz="1600" dirty="0">
                <a:latin typeface="Times New Roman" pitchFamily="18" charset="0"/>
                <a:cs typeface="Times New Roman" pitchFamily="18" charset="0"/>
              </a:rPr>
              <a:t>.</a:t>
            </a:r>
          </a:p>
          <a:p>
            <a:pPr marL="0" indent="0">
              <a:spcBef>
                <a:spcPts val="600"/>
              </a:spcBef>
              <a:buFontTx/>
              <a:buNone/>
            </a:pPr>
            <a:r>
              <a:rPr lang="en-US" sz="1600" dirty="0">
                <a:latin typeface="Times New Roman" pitchFamily="18" charset="0"/>
                <a:cs typeface="Times New Roman" pitchFamily="18" charset="0"/>
              </a:rPr>
              <a:t>The </a:t>
            </a:r>
            <a:r>
              <a:rPr lang="en-US" sz="1600" b="1" dirty="0">
                <a:latin typeface="Times New Roman" pitchFamily="18" charset="0"/>
                <a:cs typeface="Times New Roman" pitchFamily="18" charset="0"/>
              </a:rPr>
              <a:t>epineurium</a:t>
            </a:r>
            <a:r>
              <a:rPr lang="en-US" sz="1600" dirty="0">
                <a:latin typeface="Times New Roman" pitchFamily="18" charset="0"/>
                <a:cs typeface="Times New Roman" pitchFamily="18" charset="0"/>
              </a:rPr>
              <a:t> is composed of dense, irregular, collagenous connective tissue.</a:t>
            </a:r>
          </a:p>
          <a:p>
            <a:pPr marL="0" indent="0">
              <a:spcBef>
                <a:spcPts val="600"/>
              </a:spcBef>
              <a:buFontTx/>
              <a:buNone/>
            </a:pPr>
            <a:r>
              <a:rPr lang="en-US" sz="1600" b="1" dirty="0" err="1">
                <a:latin typeface="Times New Roman" pitchFamily="18" charset="0"/>
                <a:cs typeface="Times New Roman" pitchFamily="18" charset="0"/>
              </a:rPr>
              <a:t>Perineurium</a:t>
            </a:r>
            <a:r>
              <a:rPr lang="en-US" sz="1600" dirty="0">
                <a:latin typeface="Times New Roman" pitchFamily="18" charset="0"/>
                <a:cs typeface="Times New Roman" pitchFamily="18" charset="0"/>
              </a:rPr>
              <a:t>, the middle layer of connective tissue investments, covers each fascicle within the nerve. The </a:t>
            </a:r>
            <a:r>
              <a:rPr lang="en-US" sz="1600" dirty="0" err="1">
                <a:latin typeface="Times New Roman" pitchFamily="18" charset="0"/>
                <a:cs typeface="Times New Roman" pitchFamily="18" charset="0"/>
              </a:rPr>
              <a:t>perineurium</a:t>
            </a:r>
            <a:r>
              <a:rPr lang="en-US" sz="1600" dirty="0">
                <a:latin typeface="Times New Roman" pitchFamily="18" charset="0"/>
                <a:cs typeface="Times New Roman" pitchFamily="18" charset="0"/>
              </a:rPr>
              <a:t> is composed of dense connective tissue but is thinner than epineurium. Its inner surface is lined by several layers of </a:t>
            </a:r>
            <a:r>
              <a:rPr lang="en-US" sz="1600" dirty="0" err="1">
                <a:latin typeface="Times New Roman" pitchFamily="18" charset="0"/>
                <a:cs typeface="Times New Roman" pitchFamily="18" charset="0"/>
              </a:rPr>
              <a:t>epithelioid</a:t>
            </a:r>
            <a:r>
              <a:rPr lang="en-US" sz="1600" dirty="0">
                <a:latin typeface="Times New Roman" pitchFamily="18" charset="0"/>
                <a:cs typeface="Times New Roman" pitchFamily="18" charset="0"/>
              </a:rPr>
              <a:t> cells joined by </a:t>
            </a:r>
            <a:r>
              <a:rPr lang="en-US" sz="1600" dirty="0" err="1">
                <a:latin typeface="Times New Roman" pitchFamily="18" charset="0"/>
                <a:cs typeface="Times New Roman" pitchFamily="18" charset="0"/>
              </a:rPr>
              <a:t>zonulae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occludentes</a:t>
            </a:r>
            <a:r>
              <a:rPr lang="en-US" sz="1600" dirty="0">
                <a:latin typeface="Times New Roman" pitchFamily="18" charset="0"/>
                <a:cs typeface="Times New Roman" pitchFamily="18" charset="0"/>
              </a:rPr>
              <a:t> and surrounded by a basal lamina.</a:t>
            </a:r>
          </a:p>
          <a:p>
            <a:pPr marL="0" indent="0">
              <a:lnSpc>
                <a:spcPct val="90000"/>
              </a:lnSpc>
              <a:spcBef>
                <a:spcPts val="600"/>
              </a:spcBef>
              <a:buFontTx/>
              <a:buNone/>
            </a:pPr>
            <a:r>
              <a:rPr lang="en-US" sz="1600" dirty="0" err="1">
                <a:latin typeface="Times New Roman" pitchFamily="18" charset="0"/>
                <a:cs typeface="Times New Roman" pitchFamily="18" charset="0"/>
              </a:rPr>
              <a:t>Endoneurium</a:t>
            </a:r>
            <a:r>
              <a:rPr lang="en-US" sz="1600" dirty="0">
                <a:latin typeface="Times New Roman" pitchFamily="18" charset="0"/>
                <a:cs typeface="Times New Roman" pitchFamily="18" charset="0"/>
              </a:rPr>
              <a:t>, the innermost layer of the three connective tissue investments of a nerve, surrounds individual nerve fibers (axons).</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a:t>
            </a:r>
            <a:r>
              <a:rPr lang="en-US" sz="900" i="1" dirty="0">
                <a:latin typeface="Times New Roman" pitchFamily="18" charset="0"/>
                <a:cs typeface="Times New Roman" pitchFamily="18" charset="0"/>
              </a:rPr>
              <a:t>For more information see Peripheral </a:t>
            </a:r>
            <a:r>
              <a:rPr lang="en-US" sz="900" i="1" dirty="0" err="1">
                <a:latin typeface="Times New Roman" pitchFamily="18" charset="0"/>
                <a:cs typeface="Times New Roman" pitchFamily="18" charset="0"/>
              </a:rPr>
              <a:t>Nervesin</a:t>
            </a:r>
            <a:r>
              <a:rPr lang="en-US" sz="900" i="1" dirty="0">
                <a:latin typeface="Times New Roman" pitchFamily="18" charset="0"/>
                <a:cs typeface="Times New Roman" pitchFamily="18" charset="0"/>
              </a:rPr>
              <a:t> Chapter 9 of Gartner and Hiatt: Color Textbook of Histology, 3rd ed. Philadelphia, W.B. Saunders, 2007.</a:t>
            </a:r>
          </a:p>
        </p:txBody>
      </p:sp>
      <p:pic>
        <p:nvPicPr>
          <p:cNvPr id="26629" name="Picture 5" descr="9-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4195763" cy="4343400"/>
          </a:xfrm>
          <a:prstGeom prst="rect">
            <a:avLst/>
          </a:prstGeom>
          <a:noFill/>
          <a:extLst>
            <a:ext uri="{909E8E84-426E-40DD-AFC4-6F175D3DCCD1}">
              <a14:hiddenFill xmlns:a14="http://schemas.microsoft.com/office/drawing/2010/main">
                <a:solidFill>
                  <a:srgbClr val="FFFFFF"/>
                </a:solidFill>
              </a14:hiddenFill>
            </a:ext>
          </a:extLst>
        </p:spPr>
      </p:pic>
      <p:sp>
        <p:nvSpPr>
          <p:cNvPr id="26630" name="Rectangle 6"/>
          <p:cNvSpPr>
            <a:spLocks noChangeArrowheads="1"/>
          </p:cNvSpPr>
          <p:nvPr/>
        </p:nvSpPr>
        <p:spPr bwMode="auto">
          <a:xfrm>
            <a:off x="228600" y="5346700"/>
            <a:ext cx="426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900" b="1"/>
              <a:t>Figure 9–22  </a:t>
            </a:r>
            <a:r>
              <a:rPr lang="en-US" sz="900"/>
              <a:t>Structure of a nerve bundle. </a:t>
            </a:r>
            <a:endParaRPr lang="en-US"/>
          </a:p>
        </p:txBody>
      </p:sp>
    </p:spTree>
    <p:extLst>
      <p:ext uri="{BB962C8B-B14F-4D97-AF65-F5344CB8AC3E}">
        <p14:creationId xmlns:p14="http://schemas.microsoft.com/office/powerpoint/2010/main" val="234729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864096"/>
          </a:xfrm>
        </p:spPr>
        <p:txBody>
          <a:bodyPr>
            <a:noAutofit/>
          </a:bodyPr>
          <a:lstStyle/>
          <a:p>
            <a:r>
              <a:rPr lang="en-US" sz="6000" b="1" dirty="0" smtClean="0">
                <a:solidFill>
                  <a:srgbClr val="FF0000"/>
                </a:solidFill>
                <a:latin typeface="Times New Roman" pitchFamily="18" charset="0"/>
                <a:cs typeface="Times New Roman" pitchFamily="18" charset="0"/>
              </a:rPr>
              <a:t>Peripheral nerves</a:t>
            </a:r>
            <a:endParaRPr lang="ru-RU" sz="6000" b="1" dirty="0">
              <a:solidFill>
                <a:srgbClr val="FF0000"/>
              </a:solidFill>
              <a:latin typeface="Times New Roman" pitchFamily="18" charset="0"/>
              <a:cs typeface="Times New Roman" pitchFamily="18" charset="0"/>
            </a:endParaRPr>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196752"/>
            <a:ext cx="8791575" cy="544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980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012"/>
          <p:cNvPicPr>
            <a:picLocks noChangeAspect="1" noChangeArrowheads="1"/>
          </p:cNvPicPr>
          <p:nvPr/>
        </p:nvPicPr>
        <p:blipFill>
          <a:blip r:embed="rId2">
            <a:lum contrast="48000"/>
          </a:blip>
          <a:srcRect l="1788" t="10715" b="13028"/>
          <a:stretch>
            <a:fillRect/>
          </a:stretch>
        </p:blipFill>
        <p:spPr bwMode="auto">
          <a:xfrm>
            <a:off x="214283" y="0"/>
            <a:ext cx="8715436"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1" y="908720"/>
            <a:ext cx="2890664" cy="5217443"/>
          </a:xfrm>
        </p:spPr>
        <p:txBody>
          <a:bodyPr>
            <a:normAutofit/>
          </a:bodyPr>
          <a:lstStyle/>
          <a:p>
            <a:r>
              <a:rPr lang="en-US" sz="4000" b="1" dirty="0" smtClean="0">
                <a:solidFill>
                  <a:srgbClr val="0000FF"/>
                </a:solidFill>
                <a:latin typeface="Times New Roman" pitchFamily="18" charset="0"/>
                <a:cs typeface="Times New Roman" pitchFamily="18" charset="0"/>
              </a:rPr>
              <a:t>Most </a:t>
            </a:r>
            <a:r>
              <a:rPr lang="en-US" sz="4000" b="1" dirty="0" smtClean="0">
                <a:solidFill>
                  <a:srgbClr val="FF0000"/>
                </a:solidFill>
                <a:latin typeface="Times New Roman" pitchFamily="18" charset="0"/>
                <a:cs typeface="Times New Roman" pitchFamily="18" charset="0"/>
              </a:rPr>
              <a:t>nerves</a:t>
            </a:r>
            <a:r>
              <a:rPr lang="en-US" sz="4000" b="1" dirty="0" smtClean="0">
                <a:solidFill>
                  <a:srgbClr val="0000FF"/>
                </a:solidFill>
                <a:latin typeface="Times New Roman" pitchFamily="18" charset="0"/>
                <a:cs typeface="Times New Roman" pitchFamily="18" charset="0"/>
              </a:rPr>
              <a:t> are mixed, they contain axons of both sensory and motor neurons </a:t>
            </a:r>
            <a:endParaRPr lang="ru-RU" sz="4000" b="1" dirty="0">
              <a:solidFill>
                <a:srgbClr val="0000FF"/>
              </a:solidFill>
              <a:latin typeface="Times New Roman" pitchFamily="18" charset="0"/>
              <a:cs typeface="Times New Roman" pitchFamily="18" charset="0"/>
            </a:endParaRPr>
          </a:p>
        </p:txBody>
      </p:sp>
      <p:pic>
        <p:nvPicPr>
          <p:cNvPr id="768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050" y="332656"/>
            <a:ext cx="531743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583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56388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88640"/>
            <a:ext cx="5580112" cy="644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254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1128713" y="0"/>
            <a:ext cx="688657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G13_13"/>
          <p:cNvPicPr/>
          <p:nvPr/>
        </p:nvPicPr>
        <p:blipFill>
          <a:blip r:embed="rId2">
            <a:extLst>
              <a:ext uri="{28A0092B-C50C-407E-A947-70E740481C1C}">
                <a14:useLocalDpi xmlns:a14="http://schemas.microsoft.com/office/drawing/2010/main" val="0"/>
              </a:ext>
            </a:extLst>
          </a:blip>
          <a:srcRect t="6735" b="9085"/>
          <a:stretch>
            <a:fillRect/>
          </a:stretch>
        </p:blipFill>
        <p:spPr bwMode="auto">
          <a:xfrm>
            <a:off x="251520" y="188640"/>
            <a:ext cx="8568952" cy="6408712"/>
          </a:xfrm>
          <a:prstGeom prst="rect">
            <a:avLst/>
          </a:prstGeom>
          <a:noFill/>
          <a:ln>
            <a:noFill/>
          </a:ln>
          <a:effectLst/>
          <a:extLst/>
        </p:spPr>
      </p:pic>
    </p:spTree>
    <p:extLst>
      <p:ext uri="{BB962C8B-B14F-4D97-AF65-F5344CB8AC3E}">
        <p14:creationId xmlns:p14="http://schemas.microsoft.com/office/powerpoint/2010/main" val="1448135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G13_19a"/>
          <p:cNvPicPr/>
          <p:nvPr/>
        </p:nvPicPr>
        <p:blipFill>
          <a:blip r:embed="rId2">
            <a:extLst>
              <a:ext uri="{28A0092B-C50C-407E-A947-70E740481C1C}">
                <a14:useLocalDpi xmlns:a14="http://schemas.microsoft.com/office/drawing/2010/main" val="0"/>
              </a:ext>
            </a:extLst>
          </a:blip>
          <a:srcRect l="12900" r="10925"/>
          <a:stretch>
            <a:fillRect/>
          </a:stretch>
        </p:blipFill>
        <p:spPr bwMode="auto">
          <a:xfrm>
            <a:off x="251521" y="188640"/>
            <a:ext cx="8568952" cy="6480719"/>
          </a:xfrm>
          <a:prstGeom prst="rect">
            <a:avLst/>
          </a:prstGeom>
          <a:noFill/>
          <a:ln>
            <a:noFill/>
          </a:ln>
          <a:effectLst/>
          <a:extLst/>
        </p:spPr>
      </p:pic>
    </p:spTree>
    <p:extLst>
      <p:ext uri="{BB962C8B-B14F-4D97-AF65-F5344CB8AC3E}">
        <p14:creationId xmlns:p14="http://schemas.microsoft.com/office/powerpoint/2010/main" val="1714172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35292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247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784976" cy="2924944"/>
          </a:xfrm>
        </p:spPr>
        <p:txBody>
          <a:bodyPr>
            <a:normAutofit fontScale="90000"/>
          </a:bodyPr>
          <a:lstStyle/>
          <a:p>
            <a:pPr algn="just"/>
            <a:r>
              <a:rPr lang="en-US" sz="2800" b="1" dirty="0" smtClean="0">
                <a:solidFill>
                  <a:srgbClr val="FF0000"/>
                </a:solidFill>
                <a:latin typeface="Times New Roman" pitchFamily="18" charset="0"/>
                <a:cs typeface="Times New Roman" pitchFamily="18" charset="0"/>
              </a:rPr>
              <a:t>JUST ONE NEURON </a:t>
            </a:r>
            <a:r>
              <a:rPr lang="en-US" sz="2800" b="1" dirty="0" smtClean="0">
                <a:solidFill>
                  <a:srgbClr val="0000FF"/>
                </a:solidFill>
                <a:latin typeface="Times New Roman" pitchFamily="18" charset="0"/>
                <a:cs typeface="Times New Roman" pitchFamily="18" charset="0"/>
              </a:rPr>
              <a:t>with its cell body in the spinal cord conducts the impulse all the way from the spinal cord to the  skeletal muscle, and </a:t>
            </a:r>
            <a:r>
              <a:rPr lang="en-US" sz="2800" b="1" dirty="0" smtClean="0">
                <a:solidFill>
                  <a:srgbClr val="FF0000"/>
                </a:solidFill>
                <a:latin typeface="Times New Roman" pitchFamily="18" charset="0"/>
                <a:cs typeface="Times New Roman" pitchFamily="18" charset="0"/>
              </a:rPr>
              <a:t>ONE NEURON </a:t>
            </a:r>
            <a:r>
              <a:rPr lang="en-US" sz="2800" b="1" dirty="0" smtClean="0">
                <a:solidFill>
                  <a:srgbClr val="0000FF"/>
                </a:solidFill>
                <a:latin typeface="Times New Roman" pitchFamily="18" charset="0"/>
                <a:cs typeface="Times New Roman" pitchFamily="18" charset="0"/>
              </a:rPr>
              <a:t>with its cell body in the dorsal root ganglion conducts the impulse all the way from the periphery to the spinal cord, that allowed for the  reception of stimuli from the external environment and responses quickly to these stimuli </a:t>
            </a:r>
            <a:endParaRPr lang="ru-RU" sz="2800" b="1" dirty="0">
              <a:solidFill>
                <a:srgbClr val="0000FF"/>
              </a:solidFill>
              <a:latin typeface="Times New Roman" pitchFamily="18" charset="0"/>
              <a:cs typeface="Times New Roman" pitchFamily="18" charset="0"/>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852936"/>
            <a:ext cx="8572500" cy="378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022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59692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0" y="357166"/>
            <a:ext cx="9144000"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9431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2968" cy="62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241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57163"/>
            <a:ext cx="410775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57163"/>
            <a:ext cx="443128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465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0"/>
            <a:ext cx="4067943"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631"/>
            <a:ext cx="4563720" cy="62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890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764704"/>
            <a:ext cx="8784976" cy="4752528"/>
          </a:xfrm>
        </p:spPr>
        <p:txBody>
          <a:bodyPr>
            <a:noAutofit/>
          </a:bodyPr>
          <a:lstStyle/>
          <a:p>
            <a:r>
              <a:rPr lang="en-US" sz="4800" b="1" dirty="0">
                <a:solidFill>
                  <a:srgbClr val="FF0000"/>
                </a:solidFill>
                <a:latin typeface="Times New Roman" pitchFamily="18" charset="0"/>
                <a:cs typeface="Times New Roman" pitchFamily="18" charset="0"/>
              </a:rPr>
              <a:t>The classic tissues - epithelia, nerve, muscle, and connective tissue - are combined to make up the major organs that, taken together, form the organism known as the human </a:t>
            </a:r>
            <a:r>
              <a:rPr lang="en-US" sz="4800" b="1" dirty="0" smtClean="0">
                <a:solidFill>
                  <a:srgbClr val="FF0000"/>
                </a:solidFill>
                <a:latin typeface="Times New Roman" pitchFamily="18" charset="0"/>
                <a:cs typeface="Times New Roman" pitchFamily="18" charset="0"/>
              </a:rPr>
              <a:t>body</a:t>
            </a:r>
            <a:r>
              <a:rPr lang="ru-RU" sz="4800" b="1" dirty="0">
                <a:latin typeface="Times New Roman" pitchFamily="18" charset="0"/>
                <a:cs typeface="Times New Roman" pitchFamily="18" charset="0"/>
              </a:rPr>
              <a:t/>
            </a:r>
            <a:br>
              <a:rPr lang="ru-RU" sz="4800" b="1" dirty="0">
                <a:latin typeface="Times New Roman" pitchFamily="18" charset="0"/>
                <a:cs typeface="Times New Roman" pitchFamily="18" charset="0"/>
              </a:rPr>
            </a:br>
            <a:endParaRPr lang="ru-RU" sz="4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067944" y="5733256"/>
            <a:ext cx="4680520" cy="864096"/>
          </a:xfrm>
        </p:spPr>
        <p:txBody>
          <a:bodyPr>
            <a:normAutofit fontScale="32500" lnSpcReduction="20000"/>
          </a:bodyPr>
          <a:lstStyle/>
          <a:p>
            <a:r>
              <a:rPr lang="en-US" dirty="0">
                <a:latin typeface="Times New Roman" pitchFamily="18" charset="0"/>
                <a:cs typeface="Times New Roman" pitchFamily="18" charset="0"/>
              </a:rPr>
              <a:t>DAVID T. MORAN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J. CARTER ROWLEY, III </a:t>
            </a:r>
            <a:endParaRPr lang="ru-RU" dirty="0">
              <a:latin typeface="Times New Roman" pitchFamily="18" charset="0"/>
              <a:cs typeface="Times New Roman" pitchFamily="18" charset="0"/>
            </a:endParaRPr>
          </a:p>
          <a:p>
            <a:r>
              <a:rPr lang="en-US" i="1" dirty="0">
                <a:latin typeface="Times New Roman" pitchFamily="18" charset="0"/>
                <a:cs typeface="Times New Roman" pitchFamily="18" charset="0"/>
              </a:rPr>
              <a:t>Associate Professor Departments of Cellular and Structural Biology and Otolaryngology University of Colorado School of Medicine Denver, Colorado </a:t>
            </a:r>
            <a:endParaRPr lang="ru-RU"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1629095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500034" y="0"/>
            <a:ext cx="8143932" cy="6858000"/>
          </a:xfrm>
          <a:prstGeom prst="rect">
            <a:avLst/>
          </a:prstGeom>
          <a:noFill/>
          <a:ln w="9525">
            <a:noFill/>
            <a:miter lim="800000"/>
            <a:headEnd/>
            <a:tailEnd/>
          </a:ln>
          <a:effectLst/>
        </p:spPr>
      </p:pic>
    </p:spTree>
    <p:extLst>
      <p:ext uri="{BB962C8B-B14F-4D97-AF65-F5344CB8AC3E}">
        <p14:creationId xmlns:p14="http://schemas.microsoft.com/office/powerpoint/2010/main" val="1781208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40111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71438" y="214289"/>
            <a:ext cx="9001156" cy="64294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661248"/>
            <a:ext cx="8928992" cy="936104"/>
          </a:xfrm>
        </p:spPr>
        <p:txBody>
          <a:bodyPr>
            <a:normAutofit fontScale="90000"/>
          </a:bodyPr>
          <a:lstStyle/>
          <a:p>
            <a:r>
              <a:rPr lang="en-US" sz="3200" dirty="0" smtClean="0">
                <a:solidFill>
                  <a:srgbClr val="FF0000"/>
                </a:solidFill>
                <a:latin typeface="Times New Roman" pitchFamily="18" charset="0"/>
                <a:cs typeface="Times New Roman" pitchFamily="18" charset="0"/>
              </a:rPr>
              <a:t>Nuclei – are groups of cell bodies of neurons </a:t>
            </a:r>
            <a:endParaRPr lang="ru-RU" sz="3200" dirty="0">
              <a:solidFill>
                <a:srgbClr val="FF0000"/>
              </a:solidFill>
              <a:latin typeface="Times New Roman" pitchFamily="18" charset="0"/>
              <a:cs typeface="Times New Roman" pitchFamily="18" charset="0"/>
            </a:endParaRPr>
          </a:p>
        </p:txBody>
      </p:sp>
      <p:sp>
        <p:nvSpPr>
          <p:cNvPr id="3" name="Текст 2"/>
          <p:cNvSpPr>
            <a:spLocks noGrp="1"/>
          </p:cNvSpPr>
          <p:nvPr>
            <p:ph type="body" idx="1"/>
          </p:nvPr>
        </p:nvSpPr>
        <p:spPr/>
        <p:txBody>
          <a:bodyPr/>
          <a:lstStyle/>
          <a:p>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9694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630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16632"/>
            <a:ext cx="842493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834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9538"/>
            <a:ext cx="8712968"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929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28596" y="357166"/>
            <a:ext cx="8358246" cy="628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1296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03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28596" y="214290"/>
            <a:ext cx="8286808" cy="64294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57158" y="285728"/>
            <a:ext cx="8501122" cy="62151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04664"/>
            <a:ext cx="7772400" cy="4608511"/>
          </a:xfrm>
        </p:spPr>
        <p:txBody>
          <a:bodyPr>
            <a:noAutofit/>
          </a:bodyPr>
          <a:lstStyle/>
          <a:p>
            <a:r>
              <a:rPr lang="en-US" sz="4800" b="1" dirty="0">
                <a:solidFill>
                  <a:srgbClr val="FF0000"/>
                </a:solidFill>
                <a:latin typeface="Times New Roman" pitchFamily="18" charset="0"/>
                <a:cs typeface="Times New Roman" pitchFamily="18" charset="0"/>
              </a:rPr>
              <a:t>the cells and tissues of which we are made are intrinsically of great aesthetic beauty; </a:t>
            </a:r>
            <a:r>
              <a:rPr lang="ru-RU" sz="4800" b="1" dirty="0">
                <a:solidFill>
                  <a:srgbClr val="FF0000"/>
                </a:solidFill>
                <a:latin typeface="Times New Roman" pitchFamily="18" charset="0"/>
                <a:cs typeface="Times New Roman" pitchFamily="18" charset="0"/>
              </a:rPr>
              <a:t/>
            </a:r>
            <a:br>
              <a:rPr lang="ru-RU" sz="4800" b="1" dirty="0">
                <a:solidFill>
                  <a:srgbClr val="FF0000"/>
                </a:solidFill>
                <a:latin typeface="Times New Roman" pitchFamily="18" charset="0"/>
                <a:cs typeface="Times New Roman" pitchFamily="18" charset="0"/>
              </a:rPr>
            </a:br>
            <a:r>
              <a:rPr lang="en-US" sz="4800" b="1" dirty="0">
                <a:solidFill>
                  <a:srgbClr val="FF0000"/>
                </a:solidFill>
                <a:latin typeface="Times New Roman" pitchFamily="18" charset="0"/>
                <a:cs typeface="Times New Roman" pitchFamily="18" charset="0"/>
              </a:rPr>
              <a:t>for in their creation, form has followed function</a:t>
            </a:r>
            <a:endParaRPr lang="ru-RU" sz="4800" b="1" dirty="0">
              <a:solidFill>
                <a:srgbClr val="FF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419872" y="5517232"/>
            <a:ext cx="5184576" cy="1008112"/>
          </a:xfrm>
        </p:spPr>
        <p:txBody>
          <a:bodyPr>
            <a:normAutofit fontScale="92500" lnSpcReduction="20000"/>
          </a:bodyPr>
          <a:lstStyle/>
          <a:p>
            <a:r>
              <a:rPr lang="en-US" sz="1400" dirty="0">
                <a:latin typeface="Times New Roman" pitchFamily="18" charset="0"/>
                <a:cs typeface="Times New Roman" pitchFamily="18" charset="0"/>
              </a:rPr>
              <a:t>DAVID T. MORAN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J. CARTER ROWLEY, III </a:t>
            </a:r>
            <a:endParaRPr lang="ru-RU" sz="1400" dirty="0">
              <a:latin typeface="Times New Roman" pitchFamily="18" charset="0"/>
              <a:cs typeface="Times New Roman" pitchFamily="18" charset="0"/>
            </a:endParaRPr>
          </a:p>
          <a:p>
            <a:r>
              <a:rPr lang="en-US" sz="1400" i="1" dirty="0">
                <a:latin typeface="Times New Roman" pitchFamily="18" charset="0"/>
                <a:cs typeface="Times New Roman" pitchFamily="18" charset="0"/>
              </a:rPr>
              <a:t>Associate Professor Departments of Cellular and Structural Biology and Otolaryngology University of Colorado School of Medicine Denver, Colorado </a:t>
            </a:r>
            <a:endParaRPr lang="ru-RU" sz="1400"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3235168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009"/>
          <p:cNvPicPr>
            <a:picLocks noChangeAspect="1" noChangeArrowheads="1"/>
          </p:cNvPicPr>
          <p:nvPr/>
        </p:nvPicPr>
        <p:blipFill>
          <a:blip r:embed="rId2">
            <a:lum contrast="60000"/>
          </a:blip>
          <a:srcRect l="7019" t="3123" r="7027" b="8304"/>
          <a:stretch>
            <a:fillRect/>
          </a:stretch>
        </p:blipFill>
        <p:spPr bwMode="auto">
          <a:xfrm>
            <a:off x="-36514" y="0"/>
            <a:ext cx="9180513" cy="681355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9571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71472" y="0"/>
            <a:ext cx="8072494" cy="6786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714348" y="500042"/>
            <a:ext cx="7858180" cy="6000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260648"/>
            <a:ext cx="8496944"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8083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FF0000"/>
                </a:solidFill>
                <a:latin typeface="Arial Black" pitchFamily="34" charset="0"/>
              </a:rPr>
              <a:t>The granular </a:t>
            </a:r>
            <a:r>
              <a:rPr lang="en-US" b="1" dirty="0">
                <a:solidFill>
                  <a:srgbClr val="FF0000"/>
                </a:solidFill>
                <a:latin typeface="Arial Black" pitchFamily="34" charset="0"/>
              </a:rPr>
              <a:t>and a </a:t>
            </a:r>
            <a:r>
              <a:rPr lang="en-US" b="1" dirty="0" smtClean="0">
                <a:solidFill>
                  <a:srgbClr val="FF0000"/>
                </a:solidFill>
                <a:latin typeface="Arial Black" pitchFamily="34" charset="0"/>
              </a:rPr>
              <a:t>granular types of the cortex</a:t>
            </a:r>
            <a:endParaRPr lang="ru-RU" b="1" dirty="0">
              <a:solidFill>
                <a:srgbClr val="FF0000"/>
              </a:solidFill>
              <a:latin typeface="Arial Black" pitchFamily="34" charset="0"/>
            </a:endParaRPr>
          </a:p>
        </p:txBody>
      </p:sp>
      <p:pic>
        <p:nvPicPr>
          <p:cNvPr id="3" name="Picture 4" descr="Picture 008"/>
          <p:cNvPicPr>
            <a:picLocks noChangeAspect="1" noChangeArrowheads="1"/>
          </p:cNvPicPr>
          <p:nvPr/>
        </p:nvPicPr>
        <p:blipFill>
          <a:blip r:embed="rId2">
            <a:lum bright="18000" contrast="72000"/>
          </a:blip>
          <a:srcRect l="5702" b="11702"/>
          <a:stretch>
            <a:fillRect/>
          </a:stretch>
        </p:blipFill>
        <p:spPr bwMode="auto">
          <a:xfrm>
            <a:off x="357158" y="1500174"/>
            <a:ext cx="8501122" cy="535782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sz="half" idx="1"/>
          </p:nvPr>
        </p:nvSpPr>
        <p:spPr>
          <a:xfrm>
            <a:off x="228600" y="228600"/>
            <a:ext cx="5562600" cy="609600"/>
          </a:xfrm>
        </p:spPr>
        <p:txBody>
          <a:bodyPr wrap="none"/>
          <a:lstStyle/>
          <a:p>
            <a:pPr>
              <a:lnSpc>
                <a:spcPct val="75000"/>
              </a:lnSpc>
              <a:buFontTx/>
              <a:buNone/>
            </a:pPr>
            <a:r>
              <a:rPr lang="en-US"/>
              <a:t>Autonomic Nervous System</a:t>
            </a:r>
          </a:p>
        </p:txBody>
      </p:sp>
      <p:sp>
        <p:nvSpPr>
          <p:cNvPr id="27651" name="Rectangle 3"/>
          <p:cNvSpPr>
            <a:spLocks noGrp="1" noChangeArrowheads="1"/>
          </p:cNvSpPr>
          <p:nvPr>
            <p:ph type="body" sz="half" idx="2"/>
          </p:nvPr>
        </p:nvSpPr>
        <p:spPr>
          <a:xfrm>
            <a:off x="4572000" y="0"/>
            <a:ext cx="4392488" cy="6553200"/>
          </a:xfrm>
        </p:spPr>
        <p:txBody>
          <a:bodyPr>
            <a:normAutofit fontScale="92500" lnSpcReduction="10000"/>
          </a:bodyPr>
          <a:lstStyle/>
          <a:p>
            <a:pPr marL="0" indent="0">
              <a:spcBef>
                <a:spcPts val="600"/>
              </a:spcBef>
              <a:buFontTx/>
              <a:buNone/>
            </a:pPr>
            <a:endParaRPr lang="en-US" sz="1600" dirty="0" smtClean="0">
              <a:latin typeface="Times New Roman" pitchFamily="18" charset="0"/>
              <a:cs typeface="Times New Roman" pitchFamily="18" charset="0"/>
            </a:endParaRPr>
          </a:p>
          <a:p>
            <a:pPr marL="0" indent="0">
              <a:spcBef>
                <a:spcPts val="600"/>
              </a:spcBef>
              <a:buFontTx/>
              <a:buNone/>
            </a:pPr>
            <a:r>
              <a:rPr lang="en-US" sz="1600" dirty="0" smtClean="0">
                <a:latin typeface="Times New Roman" pitchFamily="18" charset="0"/>
                <a:cs typeface="Times New Roman" pitchFamily="18" charset="0"/>
              </a:rPr>
              <a:t>The </a:t>
            </a:r>
            <a:r>
              <a:rPr lang="en-US" sz="1600" b="1" dirty="0">
                <a:latin typeface="Times New Roman" pitchFamily="18" charset="0"/>
                <a:cs typeface="Times New Roman" pitchFamily="18" charset="0"/>
              </a:rPr>
              <a:t>autonomic (involuntary, visceral) nervous system,</a:t>
            </a:r>
            <a:r>
              <a:rPr lang="en-US" sz="1600" dirty="0">
                <a:latin typeface="Times New Roman" pitchFamily="18" charset="0"/>
                <a:cs typeface="Times New Roman" pitchFamily="18" charset="0"/>
              </a:rPr>
              <a:t> generally defined as a motor system, controls the viscera of the body by supplying smooth muscle, cardiac muscle, and glands.</a:t>
            </a:r>
          </a:p>
          <a:p>
            <a:pPr marL="0" indent="0">
              <a:spcBef>
                <a:spcPts val="600"/>
              </a:spcBef>
              <a:buFontTx/>
              <a:buNone/>
            </a:pPr>
            <a:r>
              <a:rPr lang="en-US" sz="1600" dirty="0">
                <a:latin typeface="Times New Roman" pitchFamily="18" charset="0"/>
                <a:cs typeface="Times New Roman" pitchFamily="18" charset="0"/>
              </a:rPr>
              <a:t>In contrast to the somatic system, in which one neuron, originating in the CNS, acts directly on the effector organ, the autonomic nervous system possesses two neurons between the CNS and the effector organ. In addition, synapses between postganglionic fibers and effector organs differ in the two systems. </a:t>
            </a:r>
          </a:p>
          <a:p>
            <a:pPr marL="0" indent="0">
              <a:spcBef>
                <a:spcPts val="600"/>
              </a:spcBef>
              <a:buFontTx/>
              <a:buNone/>
            </a:pPr>
            <a:r>
              <a:rPr lang="en-US" sz="1600" dirty="0">
                <a:latin typeface="Times New Roman" pitchFamily="18" charset="0"/>
                <a:cs typeface="Times New Roman" pitchFamily="18" charset="0"/>
              </a:rPr>
              <a:t>The autonomic nervous system is subdivided into two functionally different divisions:</a:t>
            </a:r>
          </a:p>
          <a:p>
            <a:pPr marL="0" indent="0">
              <a:spcBef>
                <a:spcPts val="600"/>
              </a:spcBef>
              <a:buFontTx/>
              <a:buNone/>
            </a:pPr>
            <a:r>
              <a:rPr lang="en-US" sz="1600" dirty="0">
                <a:latin typeface="Times New Roman" pitchFamily="18" charset="0"/>
                <a:cs typeface="Times New Roman" pitchFamily="18" charset="0"/>
              </a:rPr>
              <a:t>1. The sympathetic nervous system generally prepares the body for action by increasing respiration, blood pressure, heart rate, and blood flow to the skeletal muscles, dilating pupils of the eye, and generally slowing down visceral function.</a:t>
            </a:r>
          </a:p>
          <a:p>
            <a:pPr marL="0" indent="0">
              <a:spcBef>
                <a:spcPts val="600"/>
              </a:spcBef>
              <a:buFontTx/>
              <a:buNone/>
            </a:pPr>
            <a:r>
              <a:rPr lang="en-US" sz="1600" dirty="0">
                <a:latin typeface="Times New Roman" pitchFamily="18" charset="0"/>
                <a:cs typeface="Times New Roman" pitchFamily="18" charset="0"/>
              </a:rPr>
              <a:t>2. The parasympathetic nervous system tends to be functionally antagonistic to the sympathetic system, in that it decreases respiration, blood pressure, and heart rate, reduces blood flow to skeletal muscles, constricts the pupils, and generally increases the actions and functions of the visceral system. Thus, the parasympathetic nervous system brings about homeostasis, whereas the sympathetic nervous system prepares the body for “fight or flight.”</a:t>
            </a:r>
          </a:p>
          <a:p>
            <a:pPr marL="0" indent="0">
              <a:lnSpc>
                <a:spcPct val="90000"/>
              </a:lnSpc>
              <a:spcBef>
                <a:spcPts val="600"/>
              </a:spcBef>
              <a:buFontTx/>
              <a:buNone/>
            </a:pPr>
            <a:r>
              <a:rPr lang="en-US" sz="900" i="1" dirty="0"/>
              <a:t>For more information see Autonomic Nervous System in Chapter 9 of Gartner and Hiatt: Color Textbook of Histology, 3rd ed. Philadelphia, W.B. Saunders, 2007.</a:t>
            </a:r>
            <a:endParaRPr lang="en-US" sz="1200" i="1" dirty="0"/>
          </a:p>
        </p:txBody>
      </p:sp>
      <p:pic>
        <p:nvPicPr>
          <p:cNvPr id="27653" name="Picture 5" descr="9-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986213" cy="5029200"/>
          </a:xfrm>
          <a:prstGeom prst="rect">
            <a:avLst/>
          </a:prstGeom>
          <a:noFill/>
          <a:extLst>
            <a:ext uri="{909E8E84-426E-40DD-AFC4-6F175D3DCCD1}">
              <a14:hiddenFill xmlns:a14="http://schemas.microsoft.com/office/drawing/2010/main">
                <a:solidFill>
                  <a:srgbClr val="FFFFFF"/>
                </a:solidFill>
              </a14:hiddenFill>
            </a:ext>
          </a:extLst>
        </p:spPr>
      </p:pic>
      <p:sp>
        <p:nvSpPr>
          <p:cNvPr id="27654" name="Rectangle 6"/>
          <p:cNvSpPr>
            <a:spLocks noChangeArrowheads="1"/>
          </p:cNvSpPr>
          <p:nvPr/>
        </p:nvSpPr>
        <p:spPr bwMode="auto">
          <a:xfrm>
            <a:off x="228600" y="6100763"/>
            <a:ext cx="4181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b="1"/>
              <a:t>Figure 9–24  </a:t>
            </a:r>
            <a:r>
              <a:rPr lang="en-US" sz="900"/>
              <a:t>The autonomic nervous system. </a:t>
            </a:r>
            <a:r>
              <a:rPr lang="en-US" sz="900" i="1"/>
              <a:t>Left</a:t>
            </a:r>
            <a:r>
              <a:rPr lang="en-US" sz="900"/>
              <a:t>, Sympathetic division. </a:t>
            </a:r>
            <a:r>
              <a:rPr lang="en-US" sz="900" i="1"/>
              <a:t>Right</a:t>
            </a:r>
            <a:r>
              <a:rPr lang="en-US" sz="900"/>
              <a:t>, Parasympathetic division. </a:t>
            </a:r>
            <a:endParaRPr lang="en-US"/>
          </a:p>
        </p:txBody>
      </p:sp>
    </p:spTree>
    <p:extLst>
      <p:ext uri="{BB962C8B-B14F-4D97-AF65-F5344CB8AC3E}">
        <p14:creationId xmlns:p14="http://schemas.microsoft.com/office/powerpoint/2010/main" val="3284633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5669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classconnection.s3.amazonaws.com/636/flashcards/1088636/png/screen_shot_2012-03-10_at_100926_am133140298339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568952"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43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medical-enc.ru/3/images/vegetativnaya-nervnaya-sistema.jpg"/>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40960" cy="6336704"/>
          </a:xfrm>
          <a:prstGeom prst="rect">
            <a:avLst/>
          </a:prstGeom>
          <a:noFill/>
          <a:ln>
            <a:noFill/>
          </a:ln>
        </p:spPr>
      </p:pic>
    </p:spTree>
    <p:extLst>
      <p:ext uri="{BB962C8B-B14F-4D97-AF65-F5344CB8AC3E}">
        <p14:creationId xmlns:p14="http://schemas.microsoft.com/office/powerpoint/2010/main" val="2485504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FF0000"/>
                </a:solidFill>
                <a:latin typeface="Times New Roman" pitchFamily="18" charset="0"/>
                <a:cs typeface="Times New Roman" pitchFamily="18" charset="0"/>
              </a:rPr>
              <a:t>Embryonic development of nerve tissues</a:t>
            </a:r>
            <a:endParaRPr lang="ru-RU" b="1" dirty="0">
              <a:solidFill>
                <a:srgbClr val="FF0000"/>
              </a:solidFill>
              <a:latin typeface="Times New Roman" pitchFamily="18" charset="0"/>
              <a:cs typeface="Times New Roman" pitchFamily="18" charset="0"/>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352927"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629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2276872"/>
            <a:ext cx="7772400" cy="3960440"/>
          </a:xfrm>
        </p:spPr>
        <p:txBody>
          <a:bodyPr>
            <a:normAutofit/>
          </a:bodyPr>
          <a:lstStyle/>
          <a:p>
            <a:endParaRPr lang="ru-RU" dirty="0"/>
          </a:p>
        </p:txBody>
      </p:sp>
      <p:sp>
        <p:nvSpPr>
          <p:cNvPr id="3" name="Текст 2"/>
          <p:cNvSpPr>
            <a:spLocks noGrp="1"/>
          </p:cNvSpPr>
          <p:nvPr>
            <p:ph type="body" idx="1"/>
          </p:nvPr>
        </p:nvSpPr>
        <p:spPr>
          <a:xfrm>
            <a:off x="179512" y="260649"/>
            <a:ext cx="8784976" cy="2160239"/>
          </a:xfrm>
        </p:spPr>
        <p:txBody>
          <a:bodyPr/>
          <a:lstStyle/>
          <a:p>
            <a:r>
              <a:rPr lang="en-US" sz="3600" b="1" dirty="0">
                <a:solidFill>
                  <a:srgbClr val="0000FF"/>
                </a:solidFill>
                <a:latin typeface="Times New Roman" pitchFamily="18" charset="0"/>
                <a:cs typeface="Times New Roman" pitchFamily="18" charset="0"/>
              </a:rPr>
              <a:t>The cells responsible for the reception and transmission of nerve impulses to and from the CNS are</a:t>
            </a:r>
            <a:r>
              <a:rPr lang="en-US" sz="3600" b="1" dirty="0">
                <a:solidFill>
                  <a:srgbClr val="FF0000"/>
                </a:solidFill>
                <a:latin typeface="Times New Roman" pitchFamily="18" charset="0"/>
                <a:cs typeface="Times New Roman" pitchFamily="18" charset="0"/>
              </a:rPr>
              <a:t> the </a:t>
            </a:r>
            <a:r>
              <a:rPr lang="en-US" sz="3600" b="1" dirty="0" smtClean="0">
                <a:solidFill>
                  <a:srgbClr val="FF0000"/>
                </a:solidFill>
                <a:latin typeface="Times New Roman" pitchFamily="18" charset="0"/>
                <a:cs typeface="Times New Roman" pitchFamily="18" charset="0"/>
              </a:rPr>
              <a:t>NEURONS</a:t>
            </a:r>
            <a:endParaRPr lang="ru-RU" sz="3600" b="1" dirty="0" smtClean="0">
              <a:solidFill>
                <a:srgbClr val="FF0000"/>
              </a:solidFill>
              <a:latin typeface="Times New Roman" pitchFamily="18" charset="0"/>
              <a:cs typeface="Times New Roman" pitchFamily="18" charset="0"/>
            </a:endParaRPr>
          </a:p>
          <a:p>
            <a:endParaRPr lang="ru-RU"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2564903"/>
            <a:ext cx="8064896" cy="38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029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6120680"/>
          </a:xfrm>
        </p:spPr>
        <p:txBody>
          <a:bodyPr>
            <a:normAutofit fontScale="90000"/>
          </a:bodyPr>
          <a:lstStyle/>
          <a:p>
            <a:pPr algn="l"/>
            <a:r>
              <a:rPr lang="en-US" sz="5300" b="1" dirty="0">
                <a:solidFill>
                  <a:srgbClr val="FF0000"/>
                </a:solidFill>
                <a:latin typeface="Times New Roman" pitchFamily="18" charset="0"/>
                <a:cs typeface="Times New Roman" pitchFamily="18" charset="0"/>
              </a:rPr>
              <a:t>Neurons</a:t>
            </a:r>
            <a:r>
              <a:rPr lang="en-US" sz="4800" b="1" dirty="0">
                <a:solidFill>
                  <a:srgbClr val="0000FF"/>
                </a:solidFill>
                <a:latin typeface="Times New Roman" pitchFamily="18" charset="0"/>
                <a:cs typeface="Times New Roman" pitchFamily="18" charset="0"/>
              </a:rPr>
              <a:t> </a:t>
            </a:r>
            <a:r>
              <a:rPr lang="en-US" sz="4800" b="1" dirty="0" smtClean="0">
                <a:solidFill>
                  <a:srgbClr val="0000FF"/>
                </a:solidFill>
                <a:latin typeface="Times New Roman" pitchFamily="18" charset="0"/>
                <a:cs typeface="Times New Roman" pitchFamily="18" charset="0"/>
              </a:rPr>
              <a:t/>
            </a:r>
            <a:br>
              <a:rPr lang="en-US" sz="4800" b="1" dirty="0" smtClean="0">
                <a:solidFill>
                  <a:srgbClr val="0000FF"/>
                </a:solidFill>
                <a:latin typeface="Times New Roman" pitchFamily="18" charset="0"/>
                <a:cs typeface="Times New Roman" pitchFamily="18" charset="0"/>
              </a:rPr>
            </a:br>
            <a:r>
              <a:rPr lang="en-US" sz="4800" b="1" i="1" dirty="0" smtClean="0">
                <a:solidFill>
                  <a:srgbClr val="0000FF"/>
                </a:solidFill>
                <a:latin typeface="Times New Roman" pitchFamily="18" charset="0"/>
                <a:cs typeface="Times New Roman" pitchFamily="18" charset="0"/>
              </a:rPr>
              <a:t>can </a:t>
            </a:r>
            <a:r>
              <a:rPr lang="en-US" sz="4800" b="1" i="1" dirty="0">
                <a:solidFill>
                  <a:srgbClr val="0000FF"/>
                </a:solidFill>
                <a:latin typeface="Times New Roman" pitchFamily="18" charset="0"/>
                <a:cs typeface="Times New Roman" pitchFamily="18" charset="0"/>
              </a:rPr>
              <a:t>be classified according to their </a:t>
            </a:r>
            <a:r>
              <a:rPr lang="en-US" sz="4800" b="1" i="1" dirty="0" smtClean="0">
                <a:solidFill>
                  <a:srgbClr val="0000FF"/>
                </a:solidFill>
                <a:latin typeface="Times New Roman" pitchFamily="18" charset="0"/>
                <a:cs typeface="Times New Roman" pitchFamily="18" charset="0"/>
              </a:rPr>
              <a:t/>
            </a:r>
            <a:br>
              <a:rPr lang="en-US" sz="4800" b="1" i="1" dirty="0" smtClean="0">
                <a:solidFill>
                  <a:srgbClr val="0000FF"/>
                </a:solidFill>
                <a:latin typeface="Times New Roman" pitchFamily="18" charset="0"/>
                <a:cs typeface="Times New Roman" pitchFamily="18" charset="0"/>
              </a:rPr>
            </a:br>
            <a:r>
              <a:rPr lang="en-US" sz="4800" b="1" dirty="0" smtClean="0">
                <a:solidFill>
                  <a:srgbClr val="0000FF"/>
                </a:solidFill>
                <a:latin typeface="Times New Roman" pitchFamily="18" charset="0"/>
                <a:cs typeface="Times New Roman" pitchFamily="18" charset="0"/>
              </a:rPr>
              <a:t>- </a:t>
            </a:r>
            <a:r>
              <a:rPr lang="en-US" sz="4000" b="1" dirty="0" smtClean="0">
                <a:solidFill>
                  <a:srgbClr val="0000FF"/>
                </a:solidFill>
                <a:latin typeface="Times New Roman" pitchFamily="18" charset="0"/>
                <a:cs typeface="Times New Roman" pitchFamily="18" charset="0"/>
              </a:rPr>
              <a:t>shape</a:t>
            </a:r>
            <a:br>
              <a:rPr lang="en-US" sz="4000" b="1" dirty="0" smtClean="0">
                <a:solidFill>
                  <a:srgbClr val="0000FF"/>
                </a:solidFill>
                <a:latin typeface="Times New Roman" pitchFamily="18" charset="0"/>
                <a:cs typeface="Times New Roman" pitchFamily="18" charset="0"/>
              </a:rPr>
            </a:br>
            <a:r>
              <a:rPr lang="en-US" sz="4800" b="1" dirty="0" smtClean="0">
                <a:solidFill>
                  <a:srgbClr val="0000FF"/>
                </a:solidFill>
                <a:latin typeface="Times New Roman" pitchFamily="18" charset="0"/>
                <a:cs typeface="Times New Roman" pitchFamily="18" charset="0"/>
              </a:rPr>
              <a:t>- </a:t>
            </a:r>
            <a:r>
              <a:rPr lang="en-US" sz="4000" b="1" dirty="0" smtClean="0">
                <a:solidFill>
                  <a:srgbClr val="0000FF"/>
                </a:solidFill>
                <a:latin typeface="Times New Roman" pitchFamily="18" charset="0"/>
                <a:cs typeface="Times New Roman" pitchFamily="18" charset="0"/>
              </a:rPr>
              <a:t>the </a:t>
            </a:r>
            <a:r>
              <a:rPr lang="en-US" sz="4000" b="1" dirty="0">
                <a:solidFill>
                  <a:srgbClr val="0000FF"/>
                </a:solidFill>
                <a:latin typeface="Times New Roman" pitchFamily="18" charset="0"/>
                <a:cs typeface="Times New Roman" pitchFamily="18" charset="0"/>
              </a:rPr>
              <a:t>arrangement of their </a:t>
            </a:r>
            <a:r>
              <a:rPr lang="en-US" sz="4000" b="1" dirty="0" smtClean="0">
                <a:solidFill>
                  <a:srgbClr val="0000FF"/>
                </a:solidFill>
                <a:latin typeface="Times New Roman" pitchFamily="18" charset="0"/>
                <a:cs typeface="Times New Roman" pitchFamily="18" charset="0"/>
              </a:rPr>
              <a:t>processes</a:t>
            </a:r>
            <a:r>
              <a:rPr lang="en-US" sz="4800" b="1" dirty="0" smtClean="0">
                <a:solidFill>
                  <a:srgbClr val="0000FF"/>
                </a:solidFill>
                <a:latin typeface="Times New Roman" pitchFamily="18" charset="0"/>
                <a:cs typeface="Times New Roman" pitchFamily="18" charset="0"/>
              </a:rPr>
              <a:t/>
            </a:r>
            <a:br>
              <a:rPr lang="en-US" sz="4800" b="1" dirty="0" smtClean="0">
                <a:solidFill>
                  <a:srgbClr val="0000FF"/>
                </a:solidFill>
                <a:latin typeface="Times New Roman" pitchFamily="18" charset="0"/>
                <a:cs typeface="Times New Roman" pitchFamily="18" charset="0"/>
              </a:rPr>
            </a:br>
            <a:r>
              <a:rPr lang="en-US" sz="4800" b="1" i="1" dirty="0" smtClean="0">
                <a:solidFill>
                  <a:srgbClr val="FF0000"/>
                </a:solidFill>
                <a:latin typeface="Times New Roman" pitchFamily="18" charset="0"/>
                <a:cs typeface="Times New Roman" pitchFamily="18" charset="0"/>
              </a:rPr>
              <a:t>Thus </a:t>
            </a:r>
            <a:r>
              <a:rPr lang="en-US" sz="4800" b="1" i="1" dirty="0">
                <a:solidFill>
                  <a:srgbClr val="FF0000"/>
                </a:solidFill>
                <a:latin typeface="Times New Roman" pitchFamily="18" charset="0"/>
                <a:cs typeface="Times New Roman" pitchFamily="18" charset="0"/>
              </a:rPr>
              <a:t>there are </a:t>
            </a:r>
            <a:r>
              <a:rPr lang="en-US" sz="4800" b="1" i="1" dirty="0" smtClean="0">
                <a:solidFill>
                  <a:srgbClr val="FF0000"/>
                </a:solidFill>
                <a:latin typeface="Times New Roman" pitchFamily="18" charset="0"/>
                <a:cs typeface="Times New Roman" pitchFamily="18" charset="0"/>
              </a:rPr>
              <a:t> </a:t>
            </a:r>
            <a:r>
              <a:rPr lang="en-US" sz="4800" b="1" dirty="0" smtClean="0">
                <a:solidFill>
                  <a:srgbClr val="FF0000"/>
                </a:solidFill>
                <a:latin typeface="Times New Roman" pitchFamily="18" charset="0"/>
                <a:cs typeface="Times New Roman" pitchFamily="18" charset="0"/>
              </a:rPr>
              <a:t/>
            </a:r>
            <a:br>
              <a:rPr lang="en-US" sz="4800" b="1" dirty="0" smtClean="0">
                <a:solidFill>
                  <a:srgbClr val="FF0000"/>
                </a:solidFill>
                <a:latin typeface="Times New Roman" pitchFamily="18" charset="0"/>
                <a:cs typeface="Times New Roman" pitchFamily="18" charset="0"/>
              </a:rPr>
            </a:br>
            <a:r>
              <a:rPr lang="en-US" sz="4800" b="1" dirty="0" smtClean="0">
                <a:solidFill>
                  <a:srgbClr val="FF0000"/>
                </a:solidFill>
                <a:latin typeface="Times New Roman" pitchFamily="18" charset="0"/>
                <a:cs typeface="Times New Roman" pitchFamily="18" charset="0"/>
              </a:rPr>
              <a:t>- </a:t>
            </a:r>
            <a:r>
              <a:rPr lang="en-US" sz="4800" b="1" dirty="0" smtClean="0">
                <a:solidFill>
                  <a:srgbClr val="0000FF"/>
                </a:solidFill>
                <a:latin typeface="Times New Roman" pitchFamily="18" charset="0"/>
                <a:cs typeface="Times New Roman" pitchFamily="18" charset="0"/>
              </a:rPr>
              <a:t>unipolar </a:t>
            </a:r>
            <a:br>
              <a:rPr lang="en-US" sz="4800" b="1" dirty="0" smtClean="0">
                <a:solidFill>
                  <a:srgbClr val="0000FF"/>
                </a:solidFill>
                <a:latin typeface="Times New Roman" pitchFamily="18" charset="0"/>
                <a:cs typeface="Times New Roman" pitchFamily="18" charset="0"/>
              </a:rPr>
            </a:br>
            <a:r>
              <a:rPr lang="en-US" sz="4800" b="1" dirty="0" smtClean="0">
                <a:solidFill>
                  <a:srgbClr val="0000FF"/>
                </a:solidFill>
                <a:latin typeface="Times New Roman" pitchFamily="18" charset="0"/>
                <a:cs typeface="Times New Roman" pitchFamily="18" charset="0"/>
              </a:rPr>
              <a:t>- </a:t>
            </a:r>
            <a:r>
              <a:rPr lang="en-US" sz="4800" b="1" dirty="0" err="1" smtClean="0">
                <a:solidFill>
                  <a:srgbClr val="0000FF"/>
                </a:solidFill>
                <a:latin typeface="Times New Roman" pitchFamily="18" charset="0"/>
                <a:cs typeface="Times New Roman" pitchFamily="18" charset="0"/>
              </a:rPr>
              <a:t>pseudounipolar</a:t>
            </a:r>
            <a:r>
              <a:rPr lang="en-US" sz="4800" b="1" dirty="0" smtClean="0">
                <a:solidFill>
                  <a:srgbClr val="0000FF"/>
                </a:solidFill>
                <a:latin typeface="Times New Roman" pitchFamily="18" charset="0"/>
                <a:cs typeface="Times New Roman" pitchFamily="18" charset="0"/>
              </a:rPr>
              <a:t> </a:t>
            </a:r>
            <a:br>
              <a:rPr lang="en-US" sz="4800" b="1" dirty="0" smtClean="0">
                <a:solidFill>
                  <a:srgbClr val="0000FF"/>
                </a:solidFill>
                <a:latin typeface="Times New Roman" pitchFamily="18" charset="0"/>
                <a:cs typeface="Times New Roman" pitchFamily="18" charset="0"/>
              </a:rPr>
            </a:br>
            <a:r>
              <a:rPr lang="en-US" sz="4800" b="1" dirty="0" smtClean="0">
                <a:solidFill>
                  <a:srgbClr val="0000FF"/>
                </a:solidFill>
                <a:latin typeface="Times New Roman" pitchFamily="18" charset="0"/>
                <a:cs typeface="Times New Roman" pitchFamily="18" charset="0"/>
              </a:rPr>
              <a:t>- bipolar</a:t>
            </a:r>
            <a:br>
              <a:rPr lang="en-US" sz="4800" b="1" dirty="0" smtClean="0">
                <a:solidFill>
                  <a:srgbClr val="0000FF"/>
                </a:solidFill>
                <a:latin typeface="Times New Roman" pitchFamily="18" charset="0"/>
                <a:cs typeface="Times New Roman" pitchFamily="18" charset="0"/>
              </a:rPr>
            </a:br>
            <a:r>
              <a:rPr lang="en-US" sz="4800" b="1" dirty="0" smtClean="0">
                <a:solidFill>
                  <a:srgbClr val="0000FF"/>
                </a:solidFill>
                <a:latin typeface="Times New Roman" pitchFamily="18" charset="0"/>
                <a:cs typeface="Times New Roman" pitchFamily="18" charset="0"/>
              </a:rPr>
              <a:t>- multipolar neurons</a:t>
            </a:r>
            <a:r>
              <a:rPr lang="en-US" sz="4800" dirty="0">
                <a:solidFill>
                  <a:srgbClr val="0000FF"/>
                </a:solidFill>
                <a:latin typeface="Times New Roman" pitchFamily="18" charset="0"/>
                <a:cs typeface="Times New Roman" pitchFamily="18" charset="0"/>
              </a:rPr>
              <a:t/>
            </a:r>
            <a:br>
              <a:rPr lang="en-US" sz="4800" dirty="0">
                <a:solidFill>
                  <a:srgbClr val="0000FF"/>
                </a:solidFill>
                <a:latin typeface="Times New Roman" pitchFamily="18" charset="0"/>
                <a:cs typeface="Times New Roman" pitchFamily="18" charset="0"/>
              </a:rPr>
            </a:br>
            <a:endParaRPr lang="ru-RU" sz="4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49427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500034" y="0"/>
            <a:ext cx="814393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8913"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4766" name="Слайд" r:id="rId4" imgW="4568900" imgH="3425883" progId="PowerPoint.Slide.12">
                  <p:embed/>
                </p:oleObj>
              </mc:Choice>
              <mc:Fallback>
                <p:oleObj name="Слайд" r:id="rId4" imgW="4568900" imgH="3425883" progId="PowerPoint.Slide.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TotalTime>
  <Words>652</Words>
  <Application>Microsoft Office PowerPoint</Application>
  <PresentationFormat>Экран (4:3)</PresentationFormat>
  <Paragraphs>39</Paragraphs>
  <Slides>49</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49</vt:i4>
      </vt:variant>
    </vt:vector>
  </HeadingPairs>
  <TitlesOfParts>
    <vt:vector size="51" baseType="lpstr">
      <vt:lpstr>Тема Office</vt:lpstr>
      <vt:lpstr>Слайд</vt:lpstr>
      <vt:lpstr>Презентация PowerPoint</vt:lpstr>
      <vt:lpstr>Презентация PowerPoint</vt:lpstr>
      <vt:lpstr>The classic tissues - epithelia, nerve, muscle, and connective tissue - are combined to make up the major organs that, taken together, form the organism known as the human body </vt:lpstr>
      <vt:lpstr>the cells and tissues of which we are made are intrinsically of great aesthetic beauty;  for in their creation, form has followed function</vt:lpstr>
      <vt:lpstr>Embryonic development of nerve tissues</vt:lpstr>
      <vt:lpstr>Презентация PowerPoint</vt:lpstr>
      <vt:lpstr>Neurons  can be classified according to their  - shape - the arrangement of their processes Thus there are   - unipolar  - pseudounipolar  - bipolar - multipolar neurons </vt:lpstr>
      <vt:lpstr>Презентация PowerPoint</vt:lpstr>
      <vt:lpstr>Презентация PowerPoint</vt:lpstr>
      <vt:lpstr>The neuroglia</vt:lpstr>
      <vt:lpstr>The nerve fibers</vt:lpstr>
      <vt:lpstr>The nerve fibers</vt:lpstr>
      <vt:lpstr>Nerve is a bundle of nerve fibers, myelinated or unmyelinated, held together by connective tissue</vt:lpstr>
      <vt:lpstr>Презентация PowerPoint</vt:lpstr>
      <vt:lpstr>Презентация PowerPoint</vt:lpstr>
      <vt:lpstr>Peripheral nerves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JUST ONE NEURON with its cell body in the spinal cord conducts the impulse all the way from the spinal cord to the  skeletal muscle, and ONE NEURON with its cell body in the dorsal root ganglion conducts the impulse all the way from the periphery to the spinal cord, that allowed for the  reception of stimuli from the external environment and responses quickly to these stimuli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Nuclei – are groups of cell bodies of neurons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granular and a granular types of the cortex</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SHOLPAN</cp:lastModifiedBy>
  <cp:revision>84</cp:revision>
  <dcterms:created xsi:type="dcterms:W3CDTF">2009-09-19T02:35:23Z</dcterms:created>
  <dcterms:modified xsi:type="dcterms:W3CDTF">2020-03-31T13:08:22Z</dcterms:modified>
</cp:coreProperties>
</file>